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1736" r:id="rId2"/>
    <p:sldId id="1739" r:id="rId3"/>
    <p:sldId id="1740" r:id="rId4"/>
    <p:sldId id="1746" r:id="rId5"/>
    <p:sldId id="1748" r:id="rId6"/>
    <p:sldId id="1749" r:id="rId7"/>
    <p:sldId id="1745" r:id="rId8"/>
  </p:sldIdLst>
  <p:sldSz cx="12192000" cy="6858000"/>
  <p:notesSz cx="6858000" cy="914400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EEDCE"/>
    <a:srgbClr val="FFEBB9"/>
    <a:srgbClr val="FFF1CC"/>
    <a:srgbClr val="F0F0CF"/>
    <a:srgbClr val="EDE6D3"/>
    <a:srgbClr val="FFFFFF"/>
    <a:srgbClr val="FFF9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4" autoAdjust="0"/>
    <p:restoredTop sz="89818" autoAdjust="0"/>
  </p:normalViewPr>
  <p:slideViewPr>
    <p:cSldViewPr snapToGrid="0">
      <p:cViewPr varScale="1">
        <p:scale>
          <a:sx n="99" d="100"/>
          <a:sy n="99" d="100"/>
        </p:scale>
        <p:origin x="112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F68B10D-48DE-467A-A0A1-E84516088C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4DA6FA-74AA-4810-B18B-9C89C0C66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4DB4-0E61-455F-A89D-C1D2A7D8EF3D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A87AA9-9B30-4905-981A-0E18A6F7CA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8AFC60-8DD9-467F-B2AB-6210F622B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3028-00F3-414D-A87C-33596C1AA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0823-2766-4824-901A-C85DD95A85AB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3B31-0101-4002-BDD0-B3B7188B5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59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8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8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74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5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524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800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1219201" y="3702050"/>
            <a:ext cx="9596967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12192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A461BDA-83B9-4516-A2D0-41CFC0674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278" y="388439"/>
            <a:ext cx="2366644" cy="14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437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26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42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4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2355851" y="2540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1" y="1341439"/>
            <a:ext cx="10344149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</p:txBody>
      </p:sp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                                                    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FA2FEBD-908A-48BC-8066-F31AEFC672A7}"/>
              </a:ext>
            </a:extLst>
          </p:cNvPr>
          <p:cNvSpPr txBox="1"/>
          <p:nvPr userDrawn="1"/>
        </p:nvSpPr>
        <p:spPr>
          <a:xfrm rot="10800000">
            <a:off x="11261218" y="3233569"/>
            <a:ext cx="1046440" cy="3472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5600" dirty="0">
                <a:solidFill>
                  <a:srgbClr val="FEEDCE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CloudSAMS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8BE68D2-96CA-4842-AEB1-CEF8F1B4924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4" y="128466"/>
            <a:ext cx="1424154" cy="8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p3"/><Relationship Id="rId2" Type="http://schemas.microsoft.com/office/2007/relationships/media" Target="../media/media7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SI 4.0 Slide 1">
            <a:hlinkClick r:id="" action="ppaction://media"/>
            <a:extLst>
              <a:ext uri="{FF2B5EF4-FFF2-40B4-BE49-F238E27FC236}">
                <a16:creationId xmlns:a16="http://schemas.microsoft.com/office/drawing/2014/main" id="{D6DB5511-2F0E-4740-92B0-1373B73183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7837" y="2824750"/>
            <a:ext cx="609600" cy="6096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br>
              <a:rPr lang="zh-TW" altLang="en-US" dirty="0">
                <a:solidFill>
                  <a:srgbClr val="7030A0"/>
                </a:solidFill>
                <a:latin typeface="+mn-ea"/>
              </a:rPr>
            </a:b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時間表編排</a:t>
            </a:r>
            <a:r>
              <a:rPr lang="en-US" altLang="zh-TW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介面</a:t>
            </a:r>
            <a:r>
              <a:rPr lang="en-US" altLang="zh-TW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模組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CE84A8-76BA-4A5B-B9C8-15717015082C}"/>
              </a:ext>
            </a:extLst>
          </p:cNvPr>
          <p:cNvSpPr/>
          <p:nvPr/>
        </p:nvSpPr>
        <p:spPr>
          <a:xfrm>
            <a:off x="466725" y="563508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9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"/>
    </mc:Choice>
    <mc:Fallback xmlns="">
      <p:transition spd="slow" advTm="3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90" objId="3"/>
        <p14:stopEvt time="327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B5FEBE2B-5B9A-45CB-B953-95DAD8F5AE41}"/>
              </a:ext>
            </a:extLst>
          </p:cNvPr>
          <p:cNvGrpSpPr/>
          <p:nvPr/>
        </p:nvGrpSpPr>
        <p:grpSpPr>
          <a:xfrm>
            <a:off x="93579" y="1260393"/>
            <a:ext cx="5057285" cy="2876060"/>
            <a:chOff x="338676" y="1609184"/>
            <a:chExt cx="5057285" cy="287606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FD133C56-DA29-4FDC-9C91-0B03E2715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811" y="1609184"/>
              <a:ext cx="5010150" cy="2828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1D83EEE-0B8E-4CF5-97D8-CC673BA2F55B}"/>
                </a:ext>
              </a:extLst>
            </p:cNvPr>
            <p:cNvSpPr/>
            <p:nvPr/>
          </p:nvSpPr>
          <p:spPr bwMode="auto">
            <a:xfrm>
              <a:off x="338676" y="4027588"/>
              <a:ext cx="3903947" cy="4576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  <p:pic>
        <p:nvPicPr>
          <p:cNvPr id="32" name="TSI 4.0 Slide 2">
            <a:hlinkClick r:id="" action="ppaction://media"/>
            <a:extLst>
              <a:ext uri="{FF2B5EF4-FFF2-40B4-BE49-F238E27FC236}">
                <a16:creationId xmlns:a16="http://schemas.microsoft.com/office/drawing/2014/main" id="{34C0725E-116E-4747-AB58-E41CC7D7B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40989" y="248224"/>
            <a:ext cx="609600" cy="609600"/>
          </a:xfrm>
          <a:prstGeom prst="rect">
            <a:avLst/>
          </a:prstGeom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id="{68A1E301-AD50-4B51-85F1-92C0CD4F666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95500" y="273624"/>
            <a:ext cx="5829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defRPr/>
            </a:pPr>
            <a:r>
              <a:rPr kumimoji="1" lang="zh-TW" altLang="en-US" dirty="0">
                <a:latin typeface="+mj-ea"/>
              </a:rPr>
              <a:t>時間表編排</a:t>
            </a:r>
            <a:r>
              <a:rPr kumimoji="1" lang="en-US" altLang="zh-TW" dirty="0">
                <a:latin typeface="+mj-ea"/>
              </a:rPr>
              <a:t>(</a:t>
            </a:r>
            <a:r>
              <a:rPr kumimoji="1" lang="zh-TW" altLang="en-US" dirty="0">
                <a:latin typeface="+mj-ea"/>
              </a:rPr>
              <a:t>介面</a:t>
            </a:r>
            <a:r>
              <a:rPr kumimoji="1" lang="en-US" altLang="zh-TW" dirty="0">
                <a:latin typeface="+mj-ea"/>
              </a:rPr>
              <a:t>)</a:t>
            </a:r>
            <a:r>
              <a:rPr kumimoji="1" lang="zh-TW" altLang="en-US" dirty="0">
                <a:latin typeface="+mj-ea"/>
              </a:rPr>
              <a:t>模組 </a:t>
            </a:r>
            <a:r>
              <a:rPr kumimoji="1" lang="zh-TW" altLang="en-US" sz="3200" kern="1200" dirty="0">
                <a:latin typeface="+mj-ea"/>
              </a:rPr>
              <a:t>- 概覽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CFF2454D-0E67-474A-84E8-2B2D8EBBB093}"/>
              </a:ext>
            </a:extLst>
          </p:cNvPr>
          <p:cNvGrpSpPr/>
          <p:nvPr/>
        </p:nvGrpSpPr>
        <p:grpSpPr>
          <a:xfrm>
            <a:off x="4058321" y="2006827"/>
            <a:ext cx="6842599" cy="3776753"/>
            <a:chOff x="4058321" y="2006827"/>
            <a:chExt cx="6842599" cy="3776753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94523161-35AD-4E6B-B7C0-328CA9407436}"/>
                </a:ext>
              </a:extLst>
            </p:cNvPr>
            <p:cNvGrpSpPr/>
            <p:nvPr/>
          </p:nvGrpSpPr>
          <p:grpSpPr>
            <a:xfrm>
              <a:off x="4058321" y="3299858"/>
              <a:ext cx="6842599" cy="2483722"/>
              <a:chOff x="4058321" y="3299858"/>
              <a:chExt cx="6842599" cy="2483722"/>
            </a:xfrm>
          </p:grpSpPr>
          <p:pic>
            <p:nvPicPr>
              <p:cNvPr id="5" name="圖片 4">
                <a:extLst>
                  <a:ext uri="{FF2B5EF4-FFF2-40B4-BE49-F238E27FC236}">
                    <a16:creationId xmlns:a16="http://schemas.microsoft.com/office/drawing/2014/main" id="{5E090A89-9933-4D9F-AED5-A56FF9DAB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9120" y="3429000"/>
                <a:ext cx="6781800" cy="23545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18C7DCB8-17DD-4C4D-8C9E-CBE3BF4B8719}"/>
                  </a:ext>
                </a:extLst>
              </p:cNvPr>
              <p:cNvSpPr/>
              <p:nvPr/>
            </p:nvSpPr>
            <p:spPr bwMode="auto">
              <a:xfrm>
                <a:off x="4058321" y="3299858"/>
                <a:ext cx="4227839" cy="5842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itchFamily="34" charset="0"/>
                  <a:ea typeface="新細明體" pitchFamily="18" charset="-120"/>
                </a:endParaRPr>
              </a:p>
            </p:txBody>
          </p:sp>
        </p:grp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240EF833-3862-4AC5-B9A6-7935DE4EEF14}"/>
                </a:ext>
              </a:extLst>
            </p:cNvPr>
            <p:cNvGrpSpPr/>
            <p:nvPr/>
          </p:nvGrpSpPr>
          <p:grpSpPr>
            <a:xfrm>
              <a:off x="6172240" y="2006827"/>
              <a:ext cx="2911151" cy="905068"/>
              <a:chOff x="6337426" y="1428844"/>
              <a:chExt cx="5043794" cy="1459211"/>
            </a:xfrm>
          </p:grpSpPr>
          <p:sp>
            <p:nvSpPr>
              <p:cNvPr id="30" name="語音泡泡: 矩形 29">
                <a:extLst>
                  <a:ext uri="{FF2B5EF4-FFF2-40B4-BE49-F238E27FC236}">
                    <a16:creationId xmlns:a16="http://schemas.microsoft.com/office/drawing/2014/main" id="{2331BB66-7E09-4B94-8829-EF205D008449}"/>
                  </a:ext>
                </a:extLst>
              </p:cNvPr>
              <p:cNvSpPr/>
              <p:nvPr/>
            </p:nvSpPr>
            <p:spPr bwMode="auto">
              <a:xfrm>
                <a:off x="6337426" y="1428844"/>
                <a:ext cx="5043794" cy="1459211"/>
              </a:xfrm>
              <a:prstGeom prst="wedgeRectCallout">
                <a:avLst>
                  <a:gd name="adj1" fmla="val -38037"/>
                  <a:gd name="adj2" fmla="val 83742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rgbClr val="FF0000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itchFamily="34" charset="0"/>
                  <a:ea typeface="新細明體" pitchFamily="18" charset="-120"/>
                </a:endParaRPr>
              </a:p>
            </p:txBody>
          </p:sp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AFE7D3E2-6056-4736-AA0E-A2971E4EA71E}"/>
                  </a:ext>
                </a:extLst>
              </p:cNvPr>
              <p:cNvSpPr txBox="1"/>
              <p:nvPr/>
            </p:nvSpPr>
            <p:spPr>
              <a:xfrm>
                <a:off x="6418907" y="1526273"/>
                <a:ext cx="4763671" cy="1240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優化介面後</a:t>
                </a:r>
                <a:endParaRPr lang="en-HK" altLang="zh-TW" dirty="0">
                  <a:solidFill>
                    <a:schemeClr val="tx1"/>
                  </a:solidFill>
                </a:endParaRPr>
              </a:p>
              <a:p>
                <a:r>
                  <a:rPr lang="zh-TW" altLang="en-US" dirty="0"/>
                  <a:t>按鈕放置在選項的上方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2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TSI 4.0 Slide 3">
            <a:hlinkClick r:id="" action="ppaction://media"/>
            <a:extLst>
              <a:ext uri="{FF2B5EF4-FFF2-40B4-BE49-F238E27FC236}">
                <a16:creationId xmlns:a16="http://schemas.microsoft.com/office/drawing/2014/main" id="{E5FD77FB-2701-4B40-A3EF-995880CDF0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83662" y="273624"/>
            <a:ext cx="609600" cy="609600"/>
          </a:xfrm>
          <a:prstGeom prst="rect">
            <a:avLst/>
          </a:prstGeom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id="{68A1E301-AD50-4B51-85F1-92C0CD4F666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95500" y="273624"/>
            <a:ext cx="5829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defRPr/>
            </a:pPr>
            <a:r>
              <a:rPr kumimoji="1" lang="zh-TW" altLang="en-US" dirty="0">
                <a:latin typeface="+mj-ea"/>
              </a:rPr>
              <a:t>時間表編排</a:t>
            </a:r>
            <a:r>
              <a:rPr kumimoji="1" lang="en-US" altLang="zh-TW" dirty="0">
                <a:latin typeface="+mj-ea"/>
              </a:rPr>
              <a:t>(</a:t>
            </a:r>
            <a:r>
              <a:rPr kumimoji="1" lang="zh-TW" altLang="en-US" dirty="0">
                <a:latin typeface="+mj-ea"/>
              </a:rPr>
              <a:t>介面</a:t>
            </a:r>
            <a:r>
              <a:rPr kumimoji="1" lang="en-US" altLang="zh-TW" dirty="0">
                <a:latin typeface="+mj-ea"/>
              </a:rPr>
              <a:t>)</a:t>
            </a:r>
            <a:r>
              <a:rPr kumimoji="1" lang="zh-TW" altLang="en-US" dirty="0">
                <a:latin typeface="+mj-ea"/>
              </a:rPr>
              <a:t>模組 </a:t>
            </a:r>
            <a:r>
              <a:rPr kumimoji="1" lang="zh-TW" altLang="en-US" sz="3200" kern="1200" dirty="0">
                <a:latin typeface="+mj-ea"/>
              </a:rPr>
              <a:t>- 概覽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D96D6332-E384-463E-80CC-04CFDD968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45" y="1665696"/>
            <a:ext cx="5581650" cy="19240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3A98CA2F-40F2-4D10-A468-07A088CB4D56}"/>
              </a:ext>
            </a:extLst>
          </p:cNvPr>
          <p:cNvGrpSpPr/>
          <p:nvPr/>
        </p:nvGrpSpPr>
        <p:grpSpPr>
          <a:xfrm>
            <a:off x="4144026" y="2464868"/>
            <a:ext cx="6783113" cy="3481235"/>
            <a:chOff x="4144026" y="2464868"/>
            <a:chExt cx="6783113" cy="3481235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E5F9122-B732-458C-AA85-FF761F3EE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45389" y="3174328"/>
              <a:ext cx="6381750" cy="2771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A64C913F-DF81-4451-8195-C74621AC76E9}"/>
                </a:ext>
              </a:extLst>
            </p:cNvPr>
            <p:cNvGrpSpPr/>
            <p:nvPr/>
          </p:nvGrpSpPr>
          <p:grpSpPr>
            <a:xfrm>
              <a:off x="6400335" y="2464868"/>
              <a:ext cx="1988931" cy="905068"/>
              <a:chOff x="6337426" y="1428844"/>
              <a:chExt cx="5043794" cy="1459211"/>
            </a:xfrm>
          </p:grpSpPr>
          <p:sp>
            <p:nvSpPr>
              <p:cNvPr id="43" name="語音泡泡: 矩形 42">
                <a:extLst>
                  <a:ext uri="{FF2B5EF4-FFF2-40B4-BE49-F238E27FC236}">
                    <a16:creationId xmlns:a16="http://schemas.microsoft.com/office/drawing/2014/main" id="{C929D413-C117-4BA3-89D6-2B88B527C47E}"/>
                  </a:ext>
                </a:extLst>
              </p:cNvPr>
              <p:cNvSpPr/>
              <p:nvPr/>
            </p:nvSpPr>
            <p:spPr bwMode="auto">
              <a:xfrm>
                <a:off x="6337426" y="1428844"/>
                <a:ext cx="5043794" cy="1459211"/>
              </a:xfrm>
              <a:prstGeom prst="wedgeRectCallout">
                <a:avLst>
                  <a:gd name="adj1" fmla="val -58711"/>
                  <a:gd name="adj2" fmla="val 102182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rgbClr val="FF0000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itchFamily="34" charset="0"/>
                  <a:ea typeface="新細明體" pitchFamily="18" charset="-120"/>
                </a:endParaRPr>
              </a:p>
            </p:txBody>
          </p:sp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28C37889-1A0E-4189-9E56-529C2A1B902F}"/>
                  </a:ext>
                </a:extLst>
              </p:cNvPr>
              <p:cNvSpPr txBox="1"/>
              <p:nvPr/>
            </p:nvSpPr>
            <p:spPr>
              <a:xfrm>
                <a:off x="6418908" y="1526273"/>
                <a:ext cx="4370803" cy="1240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優化介面後</a:t>
                </a:r>
                <a:endParaRPr lang="en-HK" altLang="zh-TW" dirty="0">
                  <a:solidFill>
                    <a:schemeClr val="tx1"/>
                  </a:solidFill>
                </a:endParaRPr>
              </a:p>
              <a:p>
                <a:r>
                  <a:rPr lang="zh-TW" altLang="en-US" dirty="0"/>
                  <a:t>加入篩選功能</a:t>
                </a:r>
                <a:endParaRPr lang="en-US" dirty="0"/>
              </a:p>
            </p:txBody>
          </p:sp>
        </p:grp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269ACA33-56BD-45FD-AFBA-36A6C7EF908C}"/>
                </a:ext>
              </a:extLst>
            </p:cNvPr>
            <p:cNvSpPr/>
            <p:nvPr/>
          </p:nvSpPr>
          <p:spPr bwMode="auto">
            <a:xfrm>
              <a:off x="4144026" y="4004199"/>
              <a:ext cx="2153079" cy="4576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05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TSI 4.0 Slide 4">
            <a:hlinkClick r:id="" action="ppaction://media"/>
            <a:extLst>
              <a:ext uri="{FF2B5EF4-FFF2-40B4-BE49-F238E27FC236}">
                <a16:creationId xmlns:a16="http://schemas.microsoft.com/office/drawing/2014/main" id="{A8B34E3C-3261-453E-A160-70FA042F61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808" y="248224"/>
            <a:ext cx="609600" cy="609600"/>
          </a:xfrm>
          <a:prstGeom prst="rect">
            <a:avLst/>
          </a:prstGeom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id="{68A1E301-AD50-4B51-85F1-92C0CD4F666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95500" y="273624"/>
            <a:ext cx="5829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defRPr/>
            </a:pPr>
            <a:r>
              <a:rPr kumimoji="1" lang="zh-TW" altLang="en-US" dirty="0">
                <a:latin typeface="+mj-ea"/>
              </a:rPr>
              <a:t>時間表編排</a:t>
            </a:r>
            <a:r>
              <a:rPr kumimoji="1" lang="en-US" altLang="zh-TW" dirty="0">
                <a:latin typeface="+mj-ea"/>
              </a:rPr>
              <a:t>(</a:t>
            </a:r>
            <a:r>
              <a:rPr kumimoji="1" lang="zh-TW" altLang="en-US" dirty="0">
                <a:latin typeface="+mj-ea"/>
              </a:rPr>
              <a:t>介面</a:t>
            </a:r>
            <a:r>
              <a:rPr kumimoji="1" lang="en-US" altLang="zh-TW" dirty="0">
                <a:latin typeface="+mj-ea"/>
              </a:rPr>
              <a:t>)</a:t>
            </a:r>
            <a:r>
              <a:rPr kumimoji="1" lang="zh-TW" altLang="en-US" dirty="0">
                <a:latin typeface="+mj-ea"/>
              </a:rPr>
              <a:t>模組 </a:t>
            </a:r>
            <a:r>
              <a:rPr kumimoji="1" lang="zh-TW" altLang="en-US" sz="3200" kern="1200" dirty="0">
                <a:latin typeface="+mj-ea"/>
              </a:rPr>
              <a:t>- 概覽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763A07FB-5DDB-42F7-8D46-F1E266905344}"/>
              </a:ext>
            </a:extLst>
          </p:cNvPr>
          <p:cNvGrpSpPr/>
          <p:nvPr/>
        </p:nvGrpSpPr>
        <p:grpSpPr>
          <a:xfrm>
            <a:off x="312976" y="1651408"/>
            <a:ext cx="5201262" cy="1952625"/>
            <a:chOff x="312976" y="1651408"/>
            <a:chExt cx="5201262" cy="1952625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706D7420-AE5B-4707-A920-8294859A5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363" y="1651408"/>
              <a:ext cx="5095875" cy="19526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9CA4404-8E11-4141-8E47-547F8437C802}"/>
                </a:ext>
              </a:extLst>
            </p:cNvPr>
            <p:cNvSpPr/>
            <p:nvPr/>
          </p:nvSpPr>
          <p:spPr bwMode="auto">
            <a:xfrm>
              <a:off x="312976" y="2262433"/>
              <a:ext cx="2995831" cy="32993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F42F2FB8-B39F-4EE1-9338-390900866F0A}"/>
              </a:ext>
            </a:extLst>
          </p:cNvPr>
          <p:cNvGrpSpPr/>
          <p:nvPr/>
        </p:nvGrpSpPr>
        <p:grpSpPr>
          <a:xfrm>
            <a:off x="4053526" y="3148212"/>
            <a:ext cx="6672312" cy="2969782"/>
            <a:chOff x="4671276" y="3159063"/>
            <a:chExt cx="5734050" cy="2433941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A636E231-A3F5-4CE8-B3A0-99D9987AC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71276" y="3202229"/>
              <a:ext cx="5734050" cy="2390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DBC9CD4-9534-404D-AEC3-09E8A5E429B9}"/>
                </a:ext>
              </a:extLst>
            </p:cNvPr>
            <p:cNvSpPr/>
            <p:nvPr/>
          </p:nvSpPr>
          <p:spPr bwMode="auto">
            <a:xfrm>
              <a:off x="6470250" y="4451021"/>
              <a:ext cx="3550443" cy="526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2B9080D0-BFFF-48D4-A44F-1D61911EA71B}"/>
                </a:ext>
              </a:extLst>
            </p:cNvPr>
            <p:cNvGrpSpPr/>
            <p:nvPr/>
          </p:nvGrpSpPr>
          <p:grpSpPr>
            <a:xfrm>
              <a:off x="7590769" y="3159063"/>
              <a:ext cx="2362493" cy="905068"/>
              <a:chOff x="7590769" y="3159063"/>
              <a:chExt cx="2362493" cy="905068"/>
            </a:xfrm>
          </p:grpSpPr>
          <p:sp>
            <p:nvSpPr>
              <p:cNvPr id="22" name="語音泡泡: 矩形 21">
                <a:extLst>
                  <a:ext uri="{FF2B5EF4-FFF2-40B4-BE49-F238E27FC236}">
                    <a16:creationId xmlns:a16="http://schemas.microsoft.com/office/drawing/2014/main" id="{DB40861D-19A5-412F-85DA-4C3E83D1367D}"/>
                  </a:ext>
                </a:extLst>
              </p:cNvPr>
              <p:cNvSpPr/>
              <p:nvPr/>
            </p:nvSpPr>
            <p:spPr bwMode="auto">
              <a:xfrm>
                <a:off x="7590769" y="3159063"/>
                <a:ext cx="2143761" cy="905068"/>
              </a:xfrm>
              <a:prstGeom prst="wedgeRectCallout">
                <a:avLst>
                  <a:gd name="adj1" fmla="val -51909"/>
                  <a:gd name="adj2" fmla="val 8596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rgbClr val="FF0000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itchFamily="34" charset="0"/>
                  <a:ea typeface="新細明體" pitchFamily="18" charset="-120"/>
                </a:endParaRPr>
              </a:p>
            </p:txBody>
          </p:sp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8966291D-0FB6-4944-8C3D-0802AD504884}"/>
                  </a:ext>
                </a:extLst>
              </p:cNvPr>
              <p:cNvSpPr txBox="1"/>
              <p:nvPr/>
            </p:nvSpPr>
            <p:spPr>
              <a:xfrm>
                <a:off x="7590769" y="3269458"/>
                <a:ext cx="2362493" cy="630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優化介面後</a:t>
                </a:r>
                <a:endParaRPr lang="en-HK" altLang="zh-TW" dirty="0">
                  <a:solidFill>
                    <a:schemeClr val="tx1"/>
                  </a:solidFill>
                </a:endParaRPr>
              </a:p>
              <a:p>
                <a:r>
                  <a:rPr lang="zh-TW" altLang="en-US" dirty="0"/>
                  <a:t>必填項目以黃色顯示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29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SI 4.0 Slide 5">
            <a:hlinkClick r:id="" action="ppaction://media"/>
            <a:extLst>
              <a:ext uri="{FF2B5EF4-FFF2-40B4-BE49-F238E27FC236}">
                <a16:creationId xmlns:a16="http://schemas.microsoft.com/office/drawing/2014/main" id="{CA330099-75FF-4ABD-8865-CC01CC403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8327" y="273624"/>
            <a:ext cx="609600" cy="6096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D96D6332-E384-463E-80CC-04CFDD968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45" y="1665696"/>
            <a:ext cx="5581650" cy="1924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id="{68A1E301-AD50-4B51-85F1-92C0CD4F666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95500" y="273624"/>
            <a:ext cx="5829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defRPr/>
            </a:pPr>
            <a:r>
              <a:rPr kumimoji="1" lang="zh-TW" altLang="en-US" dirty="0">
                <a:latin typeface="+mj-ea"/>
              </a:rPr>
              <a:t>時間表編排</a:t>
            </a:r>
            <a:r>
              <a:rPr kumimoji="1" lang="en-US" altLang="zh-TW" dirty="0">
                <a:latin typeface="+mj-ea"/>
              </a:rPr>
              <a:t>(</a:t>
            </a:r>
            <a:r>
              <a:rPr kumimoji="1" lang="zh-TW" altLang="en-US" dirty="0">
                <a:latin typeface="+mj-ea"/>
              </a:rPr>
              <a:t>介面</a:t>
            </a:r>
            <a:r>
              <a:rPr kumimoji="1" lang="en-US" altLang="zh-TW" dirty="0">
                <a:latin typeface="+mj-ea"/>
              </a:rPr>
              <a:t>)</a:t>
            </a:r>
            <a:r>
              <a:rPr kumimoji="1" lang="zh-TW" altLang="en-US" dirty="0">
                <a:latin typeface="+mj-ea"/>
              </a:rPr>
              <a:t>模組 </a:t>
            </a:r>
            <a:r>
              <a:rPr kumimoji="1" lang="zh-TW" altLang="en-US" sz="3200" kern="1200" dirty="0">
                <a:latin typeface="+mj-ea"/>
              </a:rPr>
              <a:t>- 概覽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3A98CA2F-40F2-4D10-A468-07A088CB4D56}"/>
              </a:ext>
            </a:extLst>
          </p:cNvPr>
          <p:cNvGrpSpPr/>
          <p:nvPr/>
        </p:nvGrpSpPr>
        <p:grpSpPr>
          <a:xfrm>
            <a:off x="4545389" y="2627721"/>
            <a:ext cx="6381750" cy="3318382"/>
            <a:chOff x="4545389" y="2627721"/>
            <a:chExt cx="6381750" cy="331838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E5F9122-B732-458C-AA85-FF761F3EE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45389" y="3174328"/>
              <a:ext cx="6381750" cy="2771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A64C913F-DF81-4451-8195-C74621AC76E9}"/>
                </a:ext>
              </a:extLst>
            </p:cNvPr>
            <p:cNvGrpSpPr/>
            <p:nvPr/>
          </p:nvGrpSpPr>
          <p:grpSpPr>
            <a:xfrm>
              <a:off x="7081715" y="2627721"/>
              <a:ext cx="3045324" cy="905068"/>
              <a:chOff x="8065360" y="1691407"/>
              <a:chExt cx="7722738" cy="1459211"/>
            </a:xfrm>
          </p:grpSpPr>
          <p:sp>
            <p:nvSpPr>
              <p:cNvPr id="43" name="語音泡泡: 矩形 42">
                <a:extLst>
                  <a:ext uri="{FF2B5EF4-FFF2-40B4-BE49-F238E27FC236}">
                    <a16:creationId xmlns:a16="http://schemas.microsoft.com/office/drawing/2014/main" id="{C929D413-C117-4BA3-89D6-2B88B527C47E}"/>
                  </a:ext>
                </a:extLst>
              </p:cNvPr>
              <p:cNvSpPr/>
              <p:nvPr/>
            </p:nvSpPr>
            <p:spPr bwMode="auto">
              <a:xfrm>
                <a:off x="8065360" y="1691407"/>
                <a:ext cx="7722735" cy="1459211"/>
              </a:xfrm>
              <a:prstGeom prst="wedgeRectCallout">
                <a:avLst>
                  <a:gd name="adj1" fmla="val -43233"/>
                  <a:gd name="adj2" fmla="val 86559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rgbClr val="FF0000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itchFamily="34" charset="0"/>
                  <a:ea typeface="新細明體" pitchFamily="18" charset="-120"/>
                </a:endParaRPr>
              </a:p>
            </p:txBody>
          </p:sp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28C37889-1A0E-4189-9E56-529C2A1B902F}"/>
                  </a:ext>
                </a:extLst>
              </p:cNvPr>
              <p:cNvSpPr txBox="1"/>
              <p:nvPr/>
            </p:nvSpPr>
            <p:spPr>
              <a:xfrm>
                <a:off x="8146842" y="1788836"/>
                <a:ext cx="7641256" cy="1240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優化介面後</a:t>
                </a:r>
                <a:endParaRPr lang="en-HK" altLang="zh-TW" dirty="0">
                  <a:solidFill>
                    <a:schemeClr val="tx1"/>
                  </a:solidFill>
                </a:endParaRPr>
              </a:p>
              <a:p>
                <a:r>
                  <a:rPr lang="zh-TW" altLang="en-US" dirty="0"/>
                  <a:t>加入隱藏或顯示欄位功能</a:t>
                </a:r>
                <a:endParaRPr lang="en-US" dirty="0"/>
              </a:p>
            </p:txBody>
          </p:sp>
        </p:grp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269ACA33-56BD-45FD-AFBA-36A6C7EF908C}"/>
                </a:ext>
              </a:extLst>
            </p:cNvPr>
            <p:cNvSpPr/>
            <p:nvPr/>
          </p:nvSpPr>
          <p:spPr bwMode="auto">
            <a:xfrm>
              <a:off x="6096001" y="4004199"/>
              <a:ext cx="1407736" cy="4576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0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SI 4.0 Slide 6">
            <a:hlinkClick r:id="" action="ppaction://media"/>
            <a:extLst>
              <a:ext uri="{FF2B5EF4-FFF2-40B4-BE49-F238E27FC236}">
                <a16:creationId xmlns:a16="http://schemas.microsoft.com/office/drawing/2014/main" id="{F6C768CC-FEEA-4225-99CD-B8732777A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0470" y="273624"/>
            <a:ext cx="609600" cy="609600"/>
          </a:xfrm>
          <a:prstGeom prst="rect">
            <a:avLst/>
          </a:prstGeom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id="{68A1E301-AD50-4B51-85F1-92C0CD4F666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95500" y="273624"/>
            <a:ext cx="5829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defRPr/>
            </a:pPr>
            <a:r>
              <a:rPr kumimoji="1" lang="zh-TW" altLang="en-US" dirty="0">
                <a:latin typeface="+mj-ea"/>
              </a:rPr>
              <a:t>時間表編排</a:t>
            </a:r>
            <a:r>
              <a:rPr kumimoji="1" lang="en-US" altLang="zh-TW" dirty="0">
                <a:latin typeface="+mj-ea"/>
              </a:rPr>
              <a:t>(</a:t>
            </a:r>
            <a:r>
              <a:rPr kumimoji="1" lang="zh-TW" altLang="en-US" dirty="0">
                <a:latin typeface="+mj-ea"/>
              </a:rPr>
              <a:t>介面</a:t>
            </a:r>
            <a:r>
              <a:rPr kumimoji="1" lang="en-US" altLang="zh-TW" dirty="0">
                <a:latin typeface="+mj-ea"/>
              </a:rPr>
              <a:t>)</a:t>
            </a:r>
            <a:r>
              <a:rPr kumimoji="1" lang="zh-TW" altLang="en-US" dirty="0">
                <a:latin typeface="+mj-ea"/>
              </a:rPr>
              <a:t>模組 </a:t>
            </a:r>
            <a:r>
              <a:rPr kumimoji="1" lang="zh-TW" altLang="en-US" sz="3200" kern="1200" dirty="0">
                <a:latin typeface="+mj-ea"/>
              </a:rPr>
              <a:t>- 概覽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0EC53A2-5AE5-455E-AB7C-9CE35F21B0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61" y="1354317"/>
            <a:ext cx="4940185" cy="3192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8A2D106-96D4-4A0D-9440-2052007BE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7097" y="2233981"/>
            <a:ext cx="5973500" cy="4063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語音泡泡: 矩形 13">
            <a:extLst>
              <a:ext uri="{FF2B5EF4-FFF2-40B4-BE49-F238E27FC236}">
                <a16:creationId xmlns:a16="http://schemas.microsoft.com/office/drawing/2014/main" id="{DE1EA8A1-0010-481C-A7B6-FE651CD8771F}"/>
              </a:ext>
            </a:extLst>
          </p:cNvPr>
          <p:cNvSpPr/>
          <p:nvPr/>
        </p:nvSpPr>
        <p:spPr bwMode="auto">
          <a:xfrm>
            <a:off x="593704" y="4029101"/>
            <a:ext cx="2815055" cy="882099"/>
          </a:xfrm>
          <a:prstGeom prst="wedgeRectCallout">
            <a:avLst>
              <a:gd name="adj1" fmla="val -465"/>
              <a:gd name="adj2" fmla="val -79641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優化介面後</a:t>
            </a:r>
            <a:endParaRPr lang="en-HK" altLang="zh-TW" dirty="0">
              <a:solidFill>
                <a:schemeClr val="tx1"/>
              </a:solidFill>
            </a:endParaRPr>
          </a:p>
          <a:p>
            <a:r>
              <a:rPr lang="zh-TW" altLang="en-US" dirty="0"/>
              <a:t>加入小工具 </a:t>
            </a:r>
            <a:r>
              <a:rPr lang="en-US" altLang="zh-TW" dirty="0"/>
              <a:t>– </a:t>
            </a:r>
            <a:r>
              <a:rPr lang="zh-TW" altLang="en-US" dirty="0"/>
              <a:t>空堂教師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8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SI 4.0 Slide 6">
            <a:hlinkClick r:id="" action="ppaction://media"/>
            <a:extLst>
              <a:ext uri="{FF2B5EF4-FFF2-40B4-BE49-F238E27FC236}">
                <a16:creationId xmlns:a16="http://schemas.microsoft.com/office/drawing/2014/main" id="{B3627A49-CB24-4C62-A6C2-FC99FC8686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10705" y="1088746"/>
            <a:ext cx="609600" cy="6096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155" y="648237"/>
            <a:ext cx="7924800" cy="1143000"/>
          </a:xfrm>
          <a:solidFill>
            <a:schemeClr val="bg1"/>
          </a:solidFill>
        </p:spPr>
        <p:txBody>
          <a:bodyPr/>
          <a:lstStyle/>
          <a:p>
            <a:br>
              <a:rPr lang="zh-TW" altLang="en-US" dirty="0">
                <a:solidFill>
                  <a:srgbClr val="7030A0"/>
                </a:solidFill>
                <a:latin typeface="+mn-ea"/>
              </a:rPr>
            </a:b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時間表編排</a:t>
            </a:r>
            <a:r>
              <a:rPr lang="en-US" altLang="zh-TW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介面</a:t>
            </a:r>
            <a:r>
              <a:rPr lang="en-US" altLang="zh-TW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模組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CE84A8-76BA-4A5B-B9C8-15717015082C}"/>
              </a:ext>
            </a:extLst>
          </p:cNvPr>
          <p:cNvSpPr/>
          <p:nvPr/>
        </p:nvSpPr>
        <p:spPr>
          <a:xfrm>
            <a:off x="466725" y="563508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5E56226-21FB-4C04-AE6F-6290AAE8176B}"/>
              </a:ext>
            </a:extLst>
          </p:cNvPr>
          <p:cNvSpPr/>
          <p:nvPr/>
        </p:nvSpPr>
        <p:spPr>
          <a:xfrm>
            <a:off x="5493555" y="3072081"/>
            <a:ext cx="12102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>
                <a:solidFill>
                  <a:schemeClr val="tx1"/>
                </a:solidFill>
                <a:latin typeface="新細明體" panose="02020500000000000000" pitchFamily="18" charset="-120"/>
              </a:rPr>
              <a:t>- </a:t>
            </a:r>
            <a:r>
              <a:rPr lang="zh-TW" altLang="en-US" sz="3000" dirty="0">
                <a:solidFill>
                  <a:schemeClr val="tx1"/>
                </a:solidFill>
                <a:latin typeface="新細明體" panose="02020500000000000000" pitchFamily="18" charset="-120"/>
              </a:rPr>
              <a:t>完 </a:t>
            </a:r>
            <a:r>
              <a:rPr lang="en-US" altLang="zh-TW" sz="3000" dirty="0">
                <a:solidFill>
                  <a:schemeClr val="tx1"/>
                </a:solidFill>
                <a:latin typeface="新細明體" panose="02020500000000000000" pitchFamily="18" charset="-120"/>
              </a:rPr>
              <a:t>-</a:t>
            </a:r>
            <a:endParaRPr lang="en-HK" altLang="zh-TW" sz="3000" dirty="0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8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"/>
    </mc:Choice>
    <mc:Fallback xmlns="">
      <p:transition spd="slow" advTm="3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90" objId="3"/>
        <p14:stopEvt time="3270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heme/theme1.xml><?xml version="1.0" encoding="utf-8"?>
<a:theme xmlns:a="http://schemas.openxmlformats.org/drawingml/2006/main" name="SIM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M" id="{A0F94E76-8C16-40E5-A3CE-55DB35D6768F}" vid="{7CE7B05B-110B-4092-A8E1-A6B726FA667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6207</TotalTime>
  <Words>129</Words>
  <Application>Microsoft Office PowerPoint</Application>
  <PresentationFormat>寬螢幕</PresentationFormat>
  <Paragraphs>29</Paragraphs>
  <Slides>7</Slides>
  <Notes>7</Notes>
  <HiddenSlides>0</HiddenSlides>
  <MMClips>7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細明體</vt:lpstr>
      <vt:lpstr>新細明體</vt:lpstr>
      <vt:lpstr>Calibri</vt:lpstr>
      <vt:lpstr>Cooper Black</vt:lpstr>
      <vt:lpstr>Tahoma</vt:lpstr>
      <vt:lpstr>Trebuchet MS</vt:lpstr>
      <vt:lpstr>Wingdings</vt:lpstr>
      <vt:lpstr>SIM</vt:lpstr>
      <vt:lpstr> 時間表編排(介面)模組</vt:lpstr>
      <vt:lpstr>PowerPoint 簡報</vt:lpstr>
      <vt:lpstr>PowerPoint 簡報</vt:lpstr>
      <vt:lpstr>PowerPoint 簡報</vt:lpstr>
      <vt:lpstr>PowerPoint 簡報</vt:lpstr>
      <vt:lpstr>PowerPoint 簡報</vt:lpstr>
      <vt:lpstr> 時間表編排(介面)模組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 User</dc:creator>
  <cp:lastModifiedBy>CHOI, Yu-kei</cp:lastModifiedBy>
  <cp:revision>268</cp:revision>
  <dcterms:created xsi:type="dcterms:W3CDTF">2024-02-09T02:36:06Z</dcterms:created>
  <dcterms:modified xsi:type="dcterms:W3CDTF">2024-06-18T03:29:09Z</dcterms:modified>
</cp:coreProperties>
</file>